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1"/>
  </p:notesMasterIdLst>
  <p:sldIdLst>
    <p:sldId id="257" r:id="rId3"/>
    <p:sldId id="267" r:id="rId4"/>
    <p:sldId id="268" r:id="rId5"/>
    <p:sldId id="269" r:id="rId6"/>
    <p:sldId id="264" r:id="rId7"/>
    <p:sldId id="266" r:id="rId8"/>
    <p:sldId id="265" r:id="rId9"/>
    <p:sldId id="261" r:id="rId10"/>
    <p:sldId id="262" r:id="rId11"/>
    <p:sldId id="263" r:id="rId12"/>
    <p:sldId id="258" r:id="rId13"/>
    <p:sldId id="276" r:id="rId14"/>
    <p:sldId id="277" r:id="rId15"/>
    <p:sldId id="274" r:id="rId16"/>
    <p:sldId id="275" r:id="rId17"/>
    <p:sldId id="272" r:id="rId18"/>
    <p:sldId id="273" r:id="rId19"/>
    <p:sldId id="270" r:id="rId20"/>
    <p:sldId id="278" r:id="rId21"/>
    <p:sldId id="279" r:id="rId22"/>
    <p:sldId id="280" r:id="rId23"/>
    <p:sldId id="281" r:id="rId24"/>
    <p:sldId id="271" r:id="rId25"/>
    <p:sldId id="259" r:id="rId26"/>
    <p:sldId id="288" r:id="rId27"/>
    <p:sldId id="287" r:id="rId28"/>
    <p:sldId id="286" r:id="rId29"/>
    <p:sldId id="285" r:id="rId30"/>
    <p:sldId id="284" r:id="rId31"/>
    <p:sldId id="292" r:id="rId32"/>
    <p:sldId id="291" r:id="rId33"/>
    <p:sldId id="290" r:id="rId34"/>
    <p:sldId id="289" r:id="rId35"/>
    <p:sldId id="283" r:id="rId36"/>
    <p:sldId id="297" r:id="rId37"/>
    <p:sldId id="298" r:id="rId38"/>
    <p:sldId id="295" r:id="rId39"/>
    <p:sldId id="296" r:id="rId40"/>
    <p:sldId id="293" r:id="rId41"/>
    <p:sldId id="294" r:id="rId42"/>
    <p:sldId id="282" r:id="rId43"/>
    <p:sldId id="260" r:id="rId44"/>
    <p:sldId id="305" r:id="rId45"/>
    <p:sldId id="304" r:id="rId46"/>
    <p:sldId id="303" r:id="rId47"/>
    <p:sldId id="308" r:id="rId48"/>
    <p:sldId id="307" r:id="rId49"/>
    <p:sldId id="306" r:id="rId50"/>
    <p:sldId id="302" r:id="rId51"/>
    <p:sldId id="301" r:id="rId52"/>
    <p:sldId id="309" r:id="rId53"/>
    <p:sldId id="311" r:id="rId54"/>
    <p:sldId id="310" r:id="rId55"/>
    <p:sldId id="300" r:id="rId56"/>
    <p:sldId id="314" r:id="rId57"/>
    <p:sldId id="313" r:id="rId58"/>
    <p:sldId id="312" r:id="rId59"/>
    <p:sldId id="299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3B4B7-853F-4056-85AC-8265903F96D7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F237C-171A-48AA-8C20-B2B3CBA56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5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20FDE86-D6B1-4587-8C9F-5D776DCA4EF9}" type="slidenum">
              <a:rPr lang="ru-RU" altLang="ru-RU">
                <a:solidFill>
                  <a:srgbClr val="000000"/>
                </a:solidFill>
                <a:latin typeface="Arial" charset="0"/>
              </a:rPr>
              <a:pPr eaLnBrk="1" hangingPunct="1"/>
              <a:t>1</a:t>
            </a:fld>
            <a:endParaRPr lang="ru-RU" alt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16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20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E822CF5-72EE-4DE2-B1AD-9A86494EC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61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C903CF4-2DB7-4603-9B9D-B810DB3AE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97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256290A-4BAA-4C82-8527-C21185857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02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7A761-DC46-4F2E-9949-53B71ADA448B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20A91-B6CA-43AA-81B5-876A117BC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20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B9070-3A00-4E12-A0CF-4F41098E1C42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A5725-6572-4E75-9BAD-AA5CA6B07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07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621A-D37B-4697-A49C-6247E4B10E87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397ED-48D4-46DD-BB96-E0BD3F517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687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ED5DA-AF08-4759-98BE-C51E29361B90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734D1-05F1-4D0E-B39B-9FD982BEF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132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CFDB-99D8-43DC-B08F-039F23120DE8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400D7-8420-4918-906A-E09ADA593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23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54C41-77F3-4BB3-8CEB-D6F5B1EDDEAC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2061-EB08-4E6E-9AA0-2C813185A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A2F4-A91A-4B32-A7D8-037993B59C84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7FFA-46FD-46D6-8CD6-4A4FDC654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444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3866B-B6AB-4689-9475-5F393DCA3229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E93DA-732B-46FF-B7E8-B450AA38B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52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B225609-8542-45BB-B11C-6E836B554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577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0D442-30AB-472B-A061-673D8F3B0DD2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1A2CF-7A90-4717-9A5A-8453F3887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18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F4A10-90B7-4D77-981E-C58D76A152DA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C75BF-E555-401E-B1BB-2B36EBA2A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98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1719F-7802-4AF8-B812-A3D43324A32B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A13F5-DF47-4C2A-B8B9-10B5007D6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0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D4A58EB-7D35-425E-A81A-A13BC42F8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2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6A7E0DB-D0FA-40A2-AE07-9EB109F21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4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D5E1DFF-F1EC-4F9D-9FC0-21724EE5B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0B76E43-055F-4734-AE1B-847137797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91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7FAE6A2-52CD-4F10-9DDA-B0558BA5E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1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8DAA3D3-421D-49AA-8E0F-E320C7875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2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SzTx/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929472D-B713-4C32-9D51-BB70DD82B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0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/>
                <a:cs typeface="Lucida Sans Unicode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/>
                <a:cs typeface="Lucida Sans Unicode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/>
                <a:cs typeface="Lucida Sans Unicode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2FB683-C655-4FEA-BE5E-CCF3CC526C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5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933066-9A8C-4CF8-A16B-DA804C83EF4E}" type="datetimeFigureOut">
              <a:rPr lang="ru-RU"/>
              <a:pPr>
                <a:defRPr/>
              </a:pPr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2AC956-F7BE-416F-BACC-A5F30905B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1403350" y="260350"/>
            <a:ext cx="7740650" cy="79216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449263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marL="742950" indent="-285750" defTabSz="44926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marL="1143000" indent="-228600" defTabSz="44926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marL="16002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marL="20574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3251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mtClean="0">
                <a:solidFill>
                  <a:schemeClr val="bg1"/>
                </a:solidFill>
              </a:rPr>
              <a:t> 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325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750" cy="1752600"/>
          </a:xfrm>
        </p:spPr>
        <p:txBody>
          <a:bodyPr/>
          <a:lstStyle/>
          <a:p>
            <a:r>
              <a:rPr lang="ru-RU" altLang="ru-RU" dirty="0" err="1" smtClean="0"/>
              <a:t>Брендинг</a:t>
            </a:r>
            <a:r>
              <a:rPr lang="ru-RU" altLang="ru-RU" dirty="0" smtClean="0"/>
              <a:t> города.</a:t>
            </a:r>
          </a:p>
          <a:p>
            <a:r>
              <a:rPr lang="ru-RU" altLang="ru-RU" dirty="0" smtClean="0"/>
              <a:t>Денис </a:t>
            </a:r>
            <a:r>
              <a:rPr lang="ru-RU" altLang="ru-RU" dirty="0" err="1" smtClean="0"/>
              <a:t>Визгалов</a:t>
            </a:r>
            <a:endParaRPr lang="ru-RU" altLang="ru-RU" dirty="0" smtClean="0"/>
          </a:p>
        </p:txBody>
      </p:sp>
      <p:grpSp>
        <p:nvGrpSpPr>
          <p:cNvPr id="53253" name="Group 7"/>
          <p:cNvGrpSpPr>
            <a:grpSpLocks/>
          </p:cNvGrpSpPr>
          <p:nvPr/>
        </p:nvGrpSpPr>
        <p:grpSpPr bwMode="auto">
          <a:xfrm>
            <a:off x="28575" y="-19050"/>
            <a:ext cx="1231900" cy="11418888"/>
            <a:chOff x="18" y="-12"/>
            <a:chExt cx="776" cy="7193"/>
          </a:xfrm>
        </p:grpSpPr>
        <p:sp>
          <p:nvSpPr>
            <p:cNvPr id="53256" name="Freeform 8"/>
            <p:cNvSpPr>
              <a:spLocks noChangeArrowheads="1"/>
            </p:cNvSpPr>
            <p:nvPr/>
          </p:nvSpPr>
          <p:spPr bwMode="auto">
            <a:xfrm>
              <a:off x="102" y="-12"/>
              <a:ext cx="542" cy="7193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3257" name="Freeform 9"/>
            <p:cNvSpPr>
              <a:spLocks noChangeArrowheads="1"/>
            </p:cNvSpPr>
            <p:nvPr/>
          </p:nvSpPr>
          <p:spPr bwMode="auto">
            <a:xfrm>
              <a:off x="18" y="-12"/>
              <a:ext cx="542" cy="7193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3258" name="Freeform 10"/>
            <p:cNvSpPr>
              <a:spLocks noChangeArrowheads="1"/>
            </p:cNvSpPr>
            <p:nvPr/>
          </p:nvSpPr>
          <p:spPr bwMode="auto">
            <a:xfrm>
              <a:off x="252" y="-12"/>
              <a:ext cx="542" cy="7193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3259" name="Freeform 11"/>
            <p:cNvSpPr>
              <a:spLocks noChangeArrowheads="1"/>
            </p:cNvSpPr>
            <p:nvPr/>
          </p:nvSpPr>
          <p:spPr bwMode="auto">
            <a:xfrm>
              <a:off x="180" y="-12"/>
              <a:ext cx="542" cy="7193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3260" name="Freeform 12"/>
            <p:cNvSpPr>
              <a:spLocks noChangeArrowheads="1"/>
            </p:cNvSpPr>
            <p:nvPr/>
          </p:nvSpPr>
          <p:spPr bwMode="auto">
            <a:xfrm>
              <a:off x="60" y="-12"/>
              <a:ext cx="542" cy="7193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53254" name="Line 14"/>
          <p:cNvSpPr>
            <a:spLocks noChangeShapeType="1"/>
          </p:cNvSpPr>
          <p:nvPr/>
        </p:nvSpPr>
        <p:spPr bwMode="auto">
          <a:xfrm>
            <a:off x="1258888" y="5589588"/>
            <a:ext cx="7885112" cy="1587"/>
          </a:xfrm>
          <a:prstGeom prst="line">
            <a:avLst/>
          </a:prstGeom>
          <a:noFill/>
          <a:ln w="7632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3255" name="Line 15"/>
          <p:cNvSpPr>
            <a:spLocks noChangeShapeType="1"/>
          </p:cNvSpPr>
          <p:nvPr/>
        </p:nvSpPr>
        <p:spPr bwMode="auto">
          <a:xfrm>
            <a:off x="2124075" y="5795963"/>
            <a:ext cx="7019925" cy="1587"/>
          </a:xfrm>
          <a:prstGeom prst="line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3745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4525" cy="1143000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Логика проектного подхода в построении бренда территории:</a:t>
            </a:r>
            <a:endParaRPr lang="ru-RU" altLang="ru-RU" sz="3600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828674" y="1600200"/>
            <a:ext cx="7858125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dirty="0" smtClean="0"/>
              <a:t>Два этапа: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sz="2400" dirty="0" smtClean="0"/>
              <a:t>Позиционирование города:</a:t>
            </a:r>
          </a:p>
          <a:p>
            <a:pPr eaLnBrk="1" hangingPunct="1"/>
            <a:r>
              <a:rPr lang="ru-RU" altLang="ru-RU" sz="2400" dirty="0" smtClean="0"/>
              <a:t> определение проблемы, постановка задач, </a:t>
            </a:r>
          </a:p>
          <a:p>
            <a:pPr eaLnBrk="1" hangingPunct="1"/>
            <a:r>
              <a:rPr lang="ru-RU" altLang="ru-RU" sz="2400" dirty="0" smtClean="0"/>
              <a:t>анализ заинтересованных сторон,</a:t>
            </a:r>
          </a:p>
          <a:p>
            <a:pPr eaLnBrk="1" hangingPunct="1"/>
            <a:r>
              <a:rPr lang="ru-RU" altLang="ru-RU" sz="2400" dirty="0" smtClean="0"/>
              <a:t>определение критериев успешности проекта, </a:t>
            </a:r>
          </a:p>
          <a:p>
            <a:pPr eaLnBrk="1" hangingPunct="1"/>
            <a:r>
              <a:rPr lang="ru-RU" altLang="ru-RU" sz="2400" dirty="0" smtClean="0"/>
              <a:t>сегментирование рынка, определение целевой аудитории, </a:t>
            </a:r>
          </a:p>
          <a:p>
            <a:pPr eaLnBrk="1" hangingPunct="1"/>
            <a:r>
              <a:rPr lang="ru-RU" altLang="ru-RU" sz="2400" dirty="0" smtClean="0"/>
              <a:t>выбор/уточнение маркетинговой стратегии</a:t>
            </a:r>
          </a:p>
          <a:p>
            <a:pPr marL="457200" indent="-457200" eaLnBrk="1" hangingPunct="1">
              <a:buAutoNum type="arabicPeriod" startAt="2"/>
            </a:pPr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6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196752"/>
            <a:ext cx="8513763" cy="492941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800" dirty="0" smtClean="0"/>
              <a:t>2. Продвижение города:</a:t>
            </a:r>
          </a:p>
          <a:p>
            <a:pPr eaLnBrk="1" hangingPunct="1"/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подбор инструментов маркетинговой коммуникации, </a:t>
            </a:r>
          </a:p>
          <a:p>
            <a:pPr eaLnBrk="1" hangingPunct="1"/>
            <a:r>
              <a:rPr lang="ru-RU" altLang="ru-RU" sz="2800" dirty="0" smtClean="0"/>
              <a:t>определение индикаторов успеха, планирование мониторинга и оценки проекта, </a:t>
            </a:r>
          </a:p>
          <a:p>
            <a:pPr eaLnBrk="1" hangingPunct="1"/>
            <a:r>
              <a:rPr lang="ru-RU" altLang="ru-RU" sz="2800" dirty="0" smtClean="0"/>
              <a:t>определение участников проекта, распределение функций, </a:t>
            </a:r>
          </a:p>
          <a:p>
            <a:pPr eaLnBrk="1" hangingPunct="1"/>
            <a:r>
              <a:rPr lang="ru-RU" altLang="ru-RU" sz="2800" dirty="0" smtClean="0"/>
              <a:t>формирование проекта.</a:t>
            </a:r>
          </a:p>
          <a:p>
            <a:pPr eaLnBrk="1" hangingPunct="1"/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8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От бренда к </a:t>
            </a:r>
            <a:r>
              <a:rPr lang="ru-RU" altLang="ru-RU" dirty="0" err="1" smtClean="0"/>
              <a:t>брендингу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Самое время разобраться с тем, что же такое бренд города. </a:t>
            </a:r>
          </a:p>
          <a:p>
            <a:pPr eaLnBrk="1" hangingPunct="1"/>
            <a:r>
              <a:rPr lang="ru-RU" altLang="ru-RU" dirty="0" err="1" smtClean="0"/>
              <a:t>Визгалов</a:t>
            </a:r>
            <a:r>
              <a:rPr lang="ru-RU" altLang="ru-RU" dirty="0" smtClean="0"/>
              <a:t> объединяет опыт маркетологов </a:t>
            </a:r>
            <a:r>
              <a:rPr lang="ru-RU" altLang="ru-RU" dirty="0" err="1" smtClean="0"/>
              <a:t>Котлера</a:t>
            </a:r>
            <a:r>
              <a:rPr lang="ru-RU" altLang="ru-RU" dirty="0" smtClean="0"/>
              <a:t>, </a:t>
            </a:r>
            <a:r>
              <a:rPr lang="ru-RU" altLang="ru-RU" dirty="0" err="1" smtClean="0"/>
              <a:t>Анхольда</a:t>
            </a:r>
            <a:r>
              <a:rPr lang="ru-RU" altLang="ru-RU" dirty="0" smtClean="0"/>
              <a:t> и </a:t>
            </a:r>
            <a:r>
              <a:rPr lang="ru-RU" altLang="ru-RU" dirty="0" err="1" smtClean="0"/>
              <a:t>Аакера</a:t>
            </a:r>
            <a:r>
              <a:rPr lang="ru-RU" altLang="ru-RU" dirty="0"/>
              <a:t> </a:t>
            </a:r>
            <a:r>
              <a:rPr lang="ru-RU" altLang="ru-RU" dirty="0" smtClean="0"/>
              <a:t>и др.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Бренд это: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400" dirty="0" smtClean="0"/>
              <a:t>название, термин, знак, символ или любая другая характеристика, которая бы идентифицировала товар или услугу как отличную от других товаров [</a:t>
            </a:r>
            <a:r>
              <a:rPr lang="ru-RU" altLang="ru-RU" sz="2400" dirty="0" err="1" smtClean="0"/>
              <a:t>Kotler</a:t>
            </a:r>
            <a:r>
              <a:rPr lang="ru-RU" altLang="ru-RU" sz="2400" dirty="0" smtClean="0"/>
              <a:t>]; </a:t>
            </a:r>
          </a:p>
          <a:p>
            <a:pPr eaLnBrk="1" hangingPunct="1"/>
            <a:r>
              <a:rPr lang="ru-RU" altLang="ru-RU" sz="2400" dirty="0" smtClean="0"/>
              <a:t>обещание ценности, психологический процесс потребительского восприятия [</a:t>
            </a:r>
            <a:r>
              <a:rPr lang="ru-RU" altLang="ru-RU" sz="2400" dirty="0" err="1" smtClean="0"/>
              <a:t>Ashworth</a:t>
            </a:r>
            <a:r>
              <a:rPr lang="ru-RU" altLang="ru-RU" sz="2400" dirty="0" smtClean="0"/>
              <a:t> G.,</a:t>
            </a:r>
            <a:r>
              <a:rPr lang="ru-RU" altLang="ru-RU" sz="2400" dirty="0" err="1" smtClean="0"/>
              <a:t>Voogd</a:t>
            </a:r>
            <a:r>
              <a:rPr lang="ru-RU" altLang="ru-RU" sz="2400" dirty="0" smtClean="0"/>
              <a:t> H., 1990]; </a:t>
            </a:r>
          </a:p>
          <a:p>
            <a:pPr eaLnBrk="1" hangingPunct="1"/>
            <a:r>
              <a:rPr lang="ru-RU" altLang="ru-RU" sz="2400" dirty="0" smtClean="0"/>
              <a:t>сила, которая побуждает значительное количество людей, не связанных между собой, совершать одинаковые поступки [</a:t>
            </a:r>
            <a:r>
              <a:rPr lang="ru-RU" altLang="ru-RU" sz="2400" dirty="0" err="1" smtClean="0"/>
              <a:t>Aaker</a:t>
            </a:r>
            <a:r>
              <a:rPr lang="ru-RU" altLang="ru-RU" sz="2400" dirty="0" smtClean="0"/>
              <a:t>, 2001]; </a:t>
            </a:r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8513763" cy="4525963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имидж товара/услуги, конвертируемый в добавленную стоимость [</a:t>
            </a:r>
            <a:r>
              <a:rPr lang="ru-RU" altLang="ru-RU" sz="2400" dirty="0" err="1" smtClean="0"/>
              <a:t>Olins</a:t>
            </a:r>
            <a:r>
              <a:rPr lang="ru-RU" altLang="ru-RU" sz="2400" dirty="0" smtClean="0"/>
              <a:t>, 2008]; </a:t>
            </a:r>
          </a:p>
          <a:p>
            <a:pPr eaLnBrk="1" hangingPunct="1"/>
            <a:r>
              <a:rPr lang="ru-RU" altLang="ru-RU" sz="2400" dirty="0" smtClean="0"/>
              <a:t>комплекс позитивных функциональных и </a:t>
            </a:r>
            <a:r>
              <a:rPr lang="ru-RU" altLang="ru-RU" sz="2400" dirty="0" err="1" smtClean="0"/>
              <a:t>социопсихологических</a:t>
            </a:r>
            <a:r>
              <a:rPr lang="ru-RU" altLang="ru-RU" sz="2400" dirty="0" smtClean="0"/>
              <a:t> характеристик, ассоциируемых с продуктом/услугой [</a:t>
            </a:r>
            <a:r>
              <a:rPr lang="ru-RU" altLang="ru-RU" sz="2400" dirty="0" err="1" smtClean="0"/>
              <a:t>Competitive</a:t>
            </a:r>
            <a:r>
              <a:rPr lang="ru-RU" altLang="ru-RU" sz="2400" dirty="0" smtClean="0"/>
              <a:t> </a:t>
            </a:r>
            <a:r>
              <a:rPr lang="ru-RU" altLang="ru-RU" sz="2400" dirty="0" err="1" smtClean="0"/>
              <a:t>Cities</a:t>
            </a:r>
            <a:r>
              <a:rPr lang="ru-RU" altLang="ru-RU" sz="2400" dirty="0" smtClean="0"/>
              <a:t>, 2006]; </a:t>
            </a:r>
          </a:p>
          <a:p>
            <a:pPr eaLnBrk="1" hangingPunct="1"/>
            <a:r>
              <a:rPr lang="ru-RU" altLang="ru-RU" sz="2400" dirty="0" smtClean="0"/>
              <a:t>продукт, имеющий уникальную функциональную ценность, создающий, таким образом, конкурентные преимущества, которые потребители считают достаточными для того, чтобы приобрести продукт; </a:t>
            </a:r>
          </a:p>
          <a:p>
            <a:pPr eaLnBrk="1" hangingPunct="1"/>
            <a:r>
              <a:rPr lang="ru-RU" altLang="ru-RU" sz="2400" dirty="0" smtClean="0"/>
              <a:t>неосязаемая сумма свойств продукта: его имени, упаковки и цены, его истории, репутации и способа рекламирования </a:t>
            </a:r>
            <a:r>
              <a:rPr lang="de-DE" altLang="ru-RU" sz="2400" dirty="0" smtClean="0"/>
              <a:t> [</a:t>
            </a:r>
            <a:r>
              <a:rPr lang="de-DE" altLang="ru-RU" sz="2400" dirty="0" err="1" smtClean="0"/>
              <a:t>Kotler</a:t>
            </a:r>
            <a:r>
              <a:rPr lang="de-DE" altLang="ru-RU" sz="2400" dirty="0" smtClean="0"/>
              <a:t>, 1993].</a:t>
            </a:r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Современные определения: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это впечатление, которое производит город на целевую аудиторию, сумма всех материальных и символических элементов, которые делают город уникальным [</a:t>
            </a:r>
            <a:r>
              <a:rPr lang="ru-RU" altLang="ru-RU" sz="2800" dirty="0" err="1" smtClean="0"/>
              <a:t>Moilanen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and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Rainisto</a:t>
            </a:r>
            <a:r>
              <a:rPr lang="ru-RU" altLang="ru-RU" sz="2800" dirty="0" smtClean="0"/>
              <a:t>, 2009];</a:t>
            </a:r>
          </a:p>
          <a:p>
            <a:pPr eaLnBrk="1" hangingPunct="1"/>
            <a:r>
              <a:rPr lang="ru-RU" altLang="ru-RU" sz="2800" dirty="0" smtClean="0"/>
              <a:t>это конкурентная идентичность города [</a:t>
            </a:r>
            <a:r>
              <a:rPr lang="ru-RU" altLang="ru-RU" sz="2800" dirty="0" err="1" smtClean="0"/>
              <a:t>Anholt</a:t>
            </a:r>
            <a:r>
              <a:rPr lang="ru-RU" altLang="ru-RU" sz="2800" dirty="0" smtClean="0"/>
              <a:t>, 2007];</a:t>
            </a:r>
          </a:p>
          <a:p>
            <a:pPr eaLnBrk="1" hangingPunct="1"/>
            <a:r>
              <a:rPr lang="ru-RU" altLang="ru-RU" sz="2800" dirty="0" smtClean="0"/>
              <a:t>это больше, чем просто выявление уникальности города на основе позитивных ассоциаций, ― это формирование самих ассоциаций [</a:t>
            </a:r>
            <a:r>
              <a:rPr lang="ru-RU" altLang="ru-RU" sz="2800" dirty="0" err="1" smtClean="0"/>
              <a:t>Kavaratzis</a:t>
            </a:r>
            <a:r>
              <a:rPr lang="ru-RU" altLang="ru-RU" sz="2800" dirty="0" smtClean="0"/>
              <a:t>, 2008];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124744"/>
            <a:ext cx="8513763" cy="5001419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это многомерный конструкт, состоящий из функциональных, эмоциональных и материальных элементов, которые в совокупности создают уникальный набор ассоциаций с местом в общественном сознании [</a:t>
            </a:r>
            <a:r>
              <a:rPr lang="ru-RU" altLang="ru-RU" sz="2800" dirty="0" err="1" smtClean="0"/>
              <a:t>Kavaratzis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and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Ashworth</a:t>
            </a:r>
            <a:r>
              <a:rPr lang="ru-RU" altLang="ru-RU" sz="2800" dirty="0" smtClean="0"/>
              <a:t>, 2005]; </a:t>
            </a:r>
          </a:p>
          <a:p>
            <a:pPr eaLnBrk="1" hangingPunct="1"/>
            <a:r>
              <a:rPr lang="ru-RU" altLang="ru-RU" sz="2800" dirty="0" smtClean="0"/>
              <a:t>это система ассоциаций в сознании «потребителей» города, базирующихся на визуальных, вербальных и ментальных проявлениях. Бренд города формируется через постановку целей, налаживание коммуникаций и пропаганду ценностей [</a:t>
            </a:r>
            <a:r>
              <a:rPr lang="ru-RU" altLang="ru-RU" sz="2800" dirty="0" err="1" smtClean="0"/>
              <a:t>Zenker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and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Broun</a:t>
            </a:r>
            <a:r>
              <a:rPr lang="ru-RU" altLang="ru-RU" sz="2800" dirty="0" smtClean="0"/>
              <a:t>, 2010].</a:t>
            </a:r>
          </a:p>
          <a:p>
            <a:pPr eaLnBrk="1" hangingPunct="1"/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err="1" smtClean="0"/>
              <a:t>Визгалов</a:t>
            </a:r>
            <a:r>
              <a:rPr lang="ru-RU" altLang="ru-RU" dirty="0" smtClean="0"/>
              <a:t>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 бренд города ― это нечто находящееся «посередине» между видением города изнутри и восприятием города извне. Эти два образа города активно влияют друг на друга, меняют друг друга и определяют бренд. </a:t>
            </a:r>
          </a:p>
          <a:p>
            <a:pPr eaLnBrk="1" hangingPunct="1"/>
            <a:r>
              <a:rPr lang="ru-RU" altLang="ru-RU" dirty="0" smtClean="0"/>
              <a:t>Видение города изнутри ― это не что иное, как городская идентичность. А восприятие города извне ― имидж города.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400" dirty="0" smtClean="0"/>
              <a:t>Имидж складывается на основе информации, поступающей из трех источников, ― одного «объективного» (характеристики территории, отражающие объективную действительность) и двух «субъективных» (личный опыт, личное представление о территории, с одной стороны, и чужие мнения, стереотипы и слухи о территории ― с другой).</a:t>
            </a:r>
          </a:p>
          <a:p>
            <a:pPr eaLnBrk="1" hangingPunct="1"/>
            <a:r>
              <a:rPr lang="ru-RU" altLang="ru-RU" sz="2400" dirty="0" smtClean="0"/>
              <a:t>Причем, как правило, подразумевается, что имидж города ― это представления о городе, формирующиеся за его пределами. </a:t>
            </a:r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7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Идентичность вообще - это ощущение принадлежности или связи с той или иной общностью (народ, коллектив, языковая группа, партия и т.п.), культурой, традицией, идеологией (религия, общественное движение).</a:t>
            </a:r>
          </a:p>
          <a:p>
            <a:pPr eaLnBrk="1" hangingPunct="1"/>
            <a:r>
              <a:rPr lang="ru-RU" altLang="ru-RU" dirty="0" smtClean="0"/>
              <a:t>каждый человек обладает уникальной комбинацией идентичностей, которые определяют и объясняют его поведение в социуме.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Категориальный аппарат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Маркетинг города ― это комплекс действий городского сообщества, направленных на выявление и продвижение своих интересов для выполнения конкретных целей и задач социально-экономического развития города. В широком смысле это продвижение интересов города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7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err="1" smtClean="0"/>
              <a:t>Визгалов</a:t>
            </a:r>
            <a:r>
              <a:rPr lang="ru-RU" altLang="ru-RU" dirty="0" smtClean="0"/>
              <a:t>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Городская идентичность ― это символический, смысловой капитал города. Степень (сила) проявления городской идентичности ― это уровень местного самосознания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4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городская среда определяет восприятие города жителями и создает городские смыслы, которые «врастают» в городскую среду и вновь заставляют менять представления жителей о городе. </a:t>
            </a:r>
          </a:p>
          <a:p>
            <a:pPr eaLnBrk="1" hangingPunct="1"/>
            <a:r>
              <a:rPr lang="ru-RU" altLang="ru-RU" dirty="0" smtClean="0"/>
              <a:t>Городская идентичность- символический, смысловой капитал города, плюс определяемое им восприятие города жителями, плюс их поведение по отношению к городу.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75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 smtClean="0"/>
              <a:t> факторы, оказывающие влияние на формирование городской идентичности. </a:t>
            </a:r>
            <a:endParaRPr lang="ru-RU" altLang="ru-RU" sz="3600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стабильные факторы (или структурные факторы) ― такие,  как местоположение, климат и история города; </a:t>
            </a:r>
          </a:p>
          <a:p>
            <a:pPr eaLnBrk="1" hangingPunct="1"/>
            <a:r>
              <a:rPr lang="ru-RU" altLang="ru-RU" sz="2400" dirty="0" smtClean="0"/>
              <a:t>изменчивые факторы (изменяемые в долгосрочной перспективе) ― такие, как размер и людность города, внешний облик города, благосостояние жителей, культурные традиции местного сообщества; </a:t>
            </a:r>
          </a:p>
          <a:p>
            <a:pPr eaLnBrk="1" hangingPunct="1"/>
            <a:r>
              <a:rPr lang="ru-RU" altLang="ru-RU" sz="2400" dirty="0" smtClean="0"/>
              <a:t>символические факторы ― городская символика, политический климат, культурные коды поведения жителей, знаковые события, знаковые личности, мода на отдельные товары и услуги, характер коммуникаций внутри сообщества и другие составляющие. </a:t>
            </a:r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4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параметры измерения силы идентичности города</a:t>
            </a:r>
            <a:endParaRPr lang="ru-RU" altLang="ru-RU" sz="3600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651875" cy="4713387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Уникальность города ― способность горожан к видению и развитию уникальных черт и особенностей города, наличие уникальных культурных моделей поведения (культурных кодов) в городском сообществе.</a:t>
            </a:r>
          </a:p>
          <a:p>
            <a:pPr eaLnBrk="1" hangingPunct="1"/>
            <a:r>
              <a:rPr lang="ru-RU" altLang="ru-RU" sz="2400" dirty="0" smtClean="0"/>
              <a:t>Тождественность восприятия города ― понимание горожанами принадлежности их города к каким-либо внешним категориям (стране, региону, типам городов ― «я живу в приморском городе») на основе общих с ними ценностей.</a:t>
            </a:r>
          </a:p>
          <a:p>
            <a:pPr eaLnBrk="1" hangingPunct="1"/>
            <a:r>
              <a:rPr lang="ru-RU" altLang="ru-RU" sz="2400" dirty="0" smtClean="0"/>
              <a:t>Позитивность восприятия города, внутренняя лояльность ― степень любви и привязанности (как физической, так и эмоциональной) горожан к своему городу ― «мой город ― лучший в мире», интерес горожан к истории и культурной жизни города, уровень городского патриотизма.</a:t>
            </a:r>
          </a:p>
          <a:p>
            <a:pPr eaLnBrk="1" hangingPunct="1"/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770513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908050"/>
            <a:ext cx="8513763" cy="521811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Сплоченность городского сообщества ― общность интересов горожан, степень осознания общих проблем развития города, готовность и способность к реализации совместных инициатив, уровень симпатии к землякам.</a:t>
            </a:r>
          </a:p>
          <a:p>
            <a:pPr eaLnBrk="1" hangingPunct="1"/>
            <a:r>
              <a:rPr lang="ru-RU" altLang="ru-RU" sz="2800" dirty="0" smtClean="0"/>
              <a:t>Практический потенциал идентичности ― способность городского сообщества к самоорганизации, уровень социальной активности, действенное стремление сообщества к усилению городской идентичности, понимаемая и поддерживаемая местным сообществом суть, идея, стратегия развития города.</a:t>
            </a:r>
          </a:p>
          <a:p>
            <a:pPr eaLnBrk="1" hangingPunct="1"/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32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Схема параметров идентичности: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9984" y="-142833"/>
            <a:ext cx="5404462" cy="851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бренд города необходимо искать на стыке городской идентичности и имиджа города. Внешние целевые аудитории получают лучшее, наиболее правильное и позитивное представление о городе только в том случае, когда их видение города совпадает с видением городского сообщества. </a:t>
            </a:r>
          </a:p>
          <a:p>
            <a:pPr eaLnBrk="1" hangingPunct="1"/>
            <a:r>
              <a:rPr lang="ru-RU" altLang="ru-RU" sz="2800" dirty="0" smtClean="0"/>
              <a:t>Возникновение бренда возможно только при условии совпадения имиджа и идентичности!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760045" cy="520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Функция </a:t>
            </a:r>
            <a:r>
              <a:rPr lang="ru-RU" altLang="ru-RU" dirty="0" err="1" smtClean="0"/>
              <a:t>брендинга</a:t>
            </a:r>
            <a:r>
              <a:rPr lang="ru-RU" altLang="ru-RU" dirty="0" smtClean="0"/>
              <a:t> заключается в  ретрансляции привлекательных сторон городской идентичности при помощи специальных средств коммуникации!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 Задача специалистов заключается в разработке концепции бренда города, формировании адекватного восприятия идеи бренда в сознании целевых аудиторий (как внешних по отношению к городу, так и внутренних), а уже восприятие, понимание бренда ведет к формированию соответствующего имиджа города.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 Маркетинг  позволяет активно продвигать установленные местные интересы. Поэтому, маркетинг ― это один из инструментов реализации стратегии развития места.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9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pPr eaLnBrk="1" hangingPunct="1"/>
            <a:r>
              <a:rPr lang="ru-RU" altLang="ru-RU" sz="3200" dirty="0" smtClean="0"/>
              <a:t>Логическая схема бренда города:</a:t>
            </a:r>
            <a:endParaRPr lang="ru-RU" altLang="ru-RU" sz="3200" dirty="0" smtClean="0"/>
          </a:p>
        </p:txBody>
      </p: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72817"/>
            <a:ext cx="905891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0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Сочетание двух элементов ― концепции (замысла) бренда и ее успешного (полного и правильного) отражения в имидже бренда ― это и есть, по сути, бренд города. Но брендом эти два элемента, показанные на рисунке, становятся только в том случае, когда с их помощью удается достичь тождества других двух элементов логической схемы ― городской идентичности и имиджа города.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0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Бренд города ― это городская идентичность, системно выраженная в ярких и привлекательных идеях, символах, ценностях, образах и нашедшая максимально полное и адекватное отражение в имидже города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0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8513763" cy="452596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Бренд города невозможно построить как дом. Его можно только вырастить ― как дерево. </a:t>
            </a:r>
          </a:p>
          <a:p>
            <a:pPr eaLnBrk="1" hangingPunct="1"/>
            <a:r>
              <a:rPr lang="ru-RU" altLang="ru-RU" sz="2800" dirty="0" smtClean="0"/>
              <a:t>Он может возникнуть в том случае, если городское сообщество (власть, деловая или культурная элита, активисты общественности или все вместе) проводит работу по поиску и системному использованию своих конкурентных преимуществ ― чтобы соответствовать спросу на них со стороны собственных жителей, а также гостей города, инвесторов и других целевых групп.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0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Поэтому </a:t>
            </a:r>
            <a:r>
              <a:rPr lang="ru-RU" altLang="ru-RU" dirty="0" err="1" smtClean="0"/>
              <a:t>брендинг</a:t>
            </a:r>
            <a:r>
              <a:rPr lang="ru-RU" altLang="ru-RU" dirty="0" smtClean="0"/>
              <a:t> города это: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dirty="0" smtClean="0"/>
              <a:t>процесс осознанного и целенаправленного формирования бренда города, то есть поиска, выражения и развития городской идентичности, а также представления ее в ярких, взаимосвязанных образах, привлекательных для целевых аудиторий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Концепция бренда города: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6" y="1150282"/>
            <a:ext cx="4802980" cy="521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4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Основной элемент концепции бренда ― это идея, или тема города. Самый распространенный среди городов вид артикуляции идеи ― имя или название бренда, генеральный лозунг, девиз (слоган), который оснащается стратегической риторикой.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0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ценности бренда – это уникальные конкурентные преимущества города, та его практическая польза для «пользователей», о которой сообщает им идея бренда города, а также проекты воплощения идеи города в расчете на разные целевые аудитории.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4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три категории ценностей бренда территории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Функциональные ценности. Это те конкурентные преимущества по сравнению с другими городами, которые предоставляет экономика города своим «потребителям» для удовлетворения их потребностей. В первую очередь, это касается качества и доступности городских услуг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0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8513763" cy="452596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Социальные ценности. Это личные преимущества, приобретения, блага, которые может предоставить город своим «потребителям». Например, многие бизнесмены приезжают на ежегодный экономический форум в швейцарский город Давос не столько для поиска новых деловых партнеров и заключения контрактов (функциональные ценности), сколько для демонстрации и укрепления своего социального статуса.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4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686800" cy="521811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Как же определить интересы города и что с этим потом делать? </a:t>
            </a:r>
          </a:p>
          <a:p>
            <a:pPr eaLnBrk="1" hangingPunct="1"/>
            <a:r>
              <a:rPr lang="ru-RU" altLang="ru-RU" sz="2800" dirty="0" smtClean="0"/>
              <a:t>Интересов и желаний много, и они часто разнонаправленные!</a:t>
            </a:r>
          </a:p>
          <a:p>
            <a:pPr eaLnBrk="1" hangingPunct="1"/>
            <a:r>
              <a:rPr lang="ru-RU" altLang="ru-RU" sz="2800" dirty="0" err="1" smtClean="0"/>
              <a:t>Визгалов</a:t>
            </a:r>
            <a:r>
              <a:rPr lang="ru-RU" altLang="ru-RU" sz="2800" dirty="0" smtClean="0"/>
              <a:t> предлагает два пути:</a:t>
            </a:r>
          </a:p>
          <a:p>
            <a:pPr eaLnBrk="1" hangingPunct="1"/>
            <a:r>
              <a:rPr lang="ru-RU" altLang="ru-RU" sz="2800" dirty="0" smtClean="0"/>
              <a:t>1. поиск универсальных интересов, тех, что объединяют </a:t>
            </a:r>
            <a:r>
              <a:rPr lang="ru-RU" altLang="ru-RU" sz="2800" dirty="0" err="1" smtClean="0"/>
              <a:t>бóльшую</a:t>
            </a:r>
            <a:r>
              <a:rPr lang="ru-RU" altLang="ru-RU" sz="2800" dirty="0" smtClean="0"/>
              <a:t> часть населения (например, при всей разности приоритетов развития российских регионов, у России в целом есть общенациональные интересы, с которыми все более-менее согласны и которые страна защищает на международной арене).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6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Эмоциональные ценности. Это чувства, эмоции и впечатления, которые «производит» город. Для жителей и гостей города в разных случаях это могут быть радость, удовольствие, ирония, ностальгия, удивление, уважение к местным традициям и т.д. Ставка на эмоциональные ценности особенно важна и полезна при исправлении негативных имиджей городов.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0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196752"/>
            <a:ext cx="8513763" cy="4929411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дизайн бренда города. Это система взаимосвязанных и взаимодополняющих визуальных и символических атрибутов (изображений) идеи бренда города, выраженных в символических знаках, лозунгах, цветах, запахах, музыке и пр. Дизайн бренда как процесс ― это формирование ярких и привлекательных для целевых аудиторий ассоциаций с городом через оформление идеи бренда.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5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Принципы дизайна города: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Строгое соответствие дизайна бренда идее бренда города. Абсолютно все в элементах дизайна должно иметь содержательное объяснение и отражать идею бренда, городскую идентичность. Идея бренда, логотип города и вербальные символы должны ассоциироваться с одними и теми же ценностями. Тема города должна </a:t>
            </a:r>
            <a:r>
              <a:rPr lang="ru-RU" altLang="ru-RU" dirty="0" err="1" smtClean="0"/>
              <a:t>безвариантно</a:t>
            </a:r>
            <a:r>
              <a:rPr lang="ru-RU" altLang="ru-RU" dirty="0" smtClean="0"/>
              <a:t> угадываться в картинке бренда.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32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Взаимосвязь и полнота состава элементов дизайна. Состав графических элементов бренда стандартен: логотип, цветовая гамма, шрифт(ы) и стандарты их использования.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Строгая стандартизация элементов дизайна и регламентация их использования. Графические элементы дизайна бренда должны использоваться везде и всегда одинаково. Малейший отход от стандарта размывает, растворяет бренд, вредит его узнаваемости.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Простота использования и сложность копирования. На первый взгляд, эти два условия кажутся противоположными и потому трудновыполнимыми. Однако профессиональный подбор элементов дизайна и современные графические технологии позволяют этого добиться.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Уникальность дизайна. Не только содержательная, но желательно и техническая, исполнительская.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42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Восприятие (имидж) бренда города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686801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После формирования концепции бренда города начинается работа по продвижению идеи бренда ― выращиванию ее в городской среде  (о том, как это делать, рассказывается в следующей, третьей главе книги). После этого в сознании целевых аудиторий (внешних и/или внутренних) начинает формироваться представление о городе, основанное на впечатлении от «присутствия» бренда города в городской среде и культурной жизни.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42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424010"/>
            <a:ext cx="5151442" cy="57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42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По мнению </a:t>
            </a:r>
            <a:r>
              <a:rPr lang="ru-RU" altLang="ru-RU" sz="2800" dirty="0" err="1" smtClean="0"/>
              <a:t>Аакера</a:t>
            </a:r>
            <a:r>
              <a:rPr lang="ru-RU" altLang="ru-RU" sz="2800" dirty="0" smtClean="0"/>
              <a:t> капитал бренда (</a:t>
            </a:r>
            <a:r>
              <a:rPr lang="ru-RU" altLang="ru-RU" sz="2800" dirty="0" err="1" smtClean="0"/>
              <a:t>brand</a:t>
            </a:r>
            <a:r>
              <a:rPr lang="ru-RU" altLang="ru-RU" sz="2800" dirty="0" smtClean="0"/>
              <a:t> </a:t>
            </a:r>
            <a:r>
              <a:rPr lang="ru-RU" altLang="ru-RU" sz="2800" dirty="0" err="1" smtClean="0"/>
              <a:t>equity</a:t>
            </a:r>
            <a:r>
              <a:rPr lang="ru-RU" altLang="ru-RU" sz="2800" dirty="0" smtClean="0"/>
              <a:t>) ― это совокупность позитивных представлений целевых аудиторий о бренде города. </a:t>
            </a:r>
          </a:p>
          <a:p>
            <a:pPr eaLnBrk="1" hangingPunct="1"/>
            <a:r>
              <a:rPr lang="ru-RU" altLang="ru-RU" sz="2800" dirty="0" smtClean="0"/>
              <a:t>Состоит из нескольких составляющих: </a:t>
            </a:r>
            <a:r>
              <a:rPr lang="ru-RU" altLang="ru-RU" sz="2800" b="1" dirty="0" smtClean="0"/>
              <a:t>лояльность</a:t>
            </a:r>
            <a:r>
              <a:rPr lang="ru-RU" altLang="ru-RU" sz="2800" dirty="0" smtClean="0"/>
              <a:t> целевых аудиторий по отношению к бренду ― </a:t>
            </a:r>
            <a:r>
              <a:rPr lang="ru-RU" altLang="ru-RU" sz="2800" b="1" dirty="0" smtClean="0"/>
              <a:t>готовность к «потреблению» </a:t>
            </a:r>
            <a:r>
              <a:rPr lang="ru-RU" altLang="ru-RU" sz="2800" dirty="0" smtClean="0"/>
              <a:t>бренда (взаимодействие, использование и пр.) при знании цены потребления, а также </a:t>
            </a:r>
            <a:r>
              <a:rPr lang="ru-RU" altLang="ru-RU" sz="2800" b="1" dirty="0" smtClean="0"/>
              <a:t>уровень «связности» </a:t>
            </a:r>
            <a:r>
              <a:rPr lang="ru-RU" altLang="ru-RU" sz="2800" dirty="0" smtClean="0"/>
              <a:t>(соответствия или тождества) ценностей целевых аудиторий и ценностей бренда города.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800" dirty="0" smtClean="0"/>
              <a:t>2. Выбрать политику компромисса. Признав, что общих интересов внутри городского сообщества очень мало, зафиксировать интересы различных социальных групп, удовлетворяя их по очереди или компенсационным способом: если интересы социальной группы ущемляются в чем-то одном, то эту потерю нужно компенсировать в какой-либо другой области. В конце концов, любые управленческие решения на уровне города есть не что иное, как сеть компенсаций различных интересов.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7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err="1" smtClean="0"/>
              <a:t>Визгалов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Капитал бренда ― это набор положительных ассоциаций, связанных с городом в сознании целевых аудиторий. Поводами для положительного восприятия города может служить что или кто угодно, начиная от знаковых объектов городской среды и знаменитых горожан и заканчивая животными или растениями, цветовыми гаммами, запахами, звуками, настроением.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6545" cy="1143000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Различительная способность бренда города</a:t>
            </a:r>
            <a:br>
              <a:rPr lang="ru-RU" altLang="ru-RU" sz="3600" dirty="0" smtClean="0"/>
            </a:br>
            <a:endParaRPr lang="ru-RU" altLang="ru-RU" sz="3600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Это степень узнаваемости бренда целевыми аудиториями. Уникальные и ярко выраженные в концепции бренда особенности идентичности города помогают целевым аудиториям легко выделять город на фоне других мест, правильно (в соответствии с замыслом бренда) ассоциировать идею города с ценностями, усваивать и запоминать дизайн бренда. </a:t>
            </a:r>
            <a:endParaRPr lang="ru-RU" altLang="ru-RU" sz="24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Если капитал бренда определяется качеством спектра ассоциаций с городом (чем больше доля положительных ассоциаций, тем выше качество), то различительная способность бренда характеризует двустороннюю инвариантность ассоциаций: вспоминая о городе, человек сразу ассоциирует его с той идеей, которая продвигается маркетологами, и ни с чем другим. И в обратном порядке: размышления об идее сразу же пробуждают воспоминания о данном городе и ни о чем другом.</a:t>
            </a:r>
          </a:p>
          <a:p>
            <a:pPr eaLnBrk="1" hangingPunct="1"/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Лояльность бренда города 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268760"/>
            <a:ext cx="8513763" cy="485740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степень позитивности восприятия бренда целевыми аудиториями. </a:t>
            </a:r>
          </a:p>
          <a:p>
            <a:pPr eaLnBrk="1" hangingPunct="1"/>
            <a:r>
              <a:rPr lang="ru-RU" altLang="ru-RU" sz="2800" dirty="0" smtClean="0"/>
              <a:t>Демонстрирует,:</a:t>
            </a:r>
          </a:p>
          <a:p>
            <a:pPr eaLnBrk="1" hangingPunct="1"/>
            <a:r>
              <a:rPr lang="ru-RU" altLang="ru-RU" sz="2800" dirty="0" smtClean="0"/>
              <a:t>насколько позитивно воспринимают город внешние целевые аудитории (среди пяти параметров городской идентичности есть «симметричный» показатель ― позитивность восприятия города, внутренняя лояльность). </a:t>
            </a:r>
          </a:p>
          <a:p>
            <a:pPr eaLnBrk="1" hangingPunct="1"/>
            <a:r>
              <a:rPr lang="ru-RU" altLang="ru-RU" sz="2800" dirty="0" smtClean="0"/>
              <a:t>степень готовности целевых аудиторий «воспользоваться» городом («симметричный» показатель городской идентичности ― «практический потенциал идентичности»). 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Степени лояльности: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Осведомленность о городе. Самая низкая степень лояльности. Целевая аудитория знает о существовании города, как минимум знает его название.</a:t>
            </a:r>
          </a:p>
          <a:p>
            <a:pPr eaLnBrk="1" hangingPunct="1"/>
            <a:r>
              <a:rPr lang="ru-RU" altLang="ru-RU" dirty="0" smtClean="0"/>
              <a:t>Знание о городе. Целевая аудитория имеет некоторую информацию (факты, впечатления, рассказы и т.д.), помогающую составить представление о городе.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9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908050"/>
            <a:ext cx="8513763" cy="521811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Благорасположение к городу. Сумма позитивной информации о городе в сознании целевой аудитории «перевешивает» негативную информацию, что способствует формированию скорее хорошего (желаемого) образа города.  </a:t>
            </a:r>
          </a:p>
          <a:p>
            <a:pPr eaLnBrk="1" hangingPunct="1"/>
            <a:r>
              <a:rPr lang="ru-RU" altLang="ru-RU" dirty="0" smtClean="0"/>
              <a:t>Предпочтение города. Различительная способность бренда города становится настолько высокой, что позволяет целевой аудитории выделять его преимущественные качества при сравнении с другими городами.</a:t>
            </a:r>
          </a:p>
          <a:p>
            <a:pPr eaLnBrk="1" hangingPunct="1"/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5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052736"/>
            <a:ext cx="8513763" cy="5073427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Убежденность в целесообразности «пользования» городом. Целевая аудитория внутренне готова к практическим действиям, к той реакции на узнавание бренда города, на которые был рассчитан </a:t>
            </a:r>
            <a:r>
              <a:rPr lang="ru-RU" altLang="ru-RU" sz="2800" dirty="0" err="1" smtClean="0"/>
              <a:t>брендинг</a:t>
            </a:r>
            <a:r>
              <a:rPr lang="ru-RU" altLang="ru-RU" sz="2800" dirty="0" smtClean="0"/>
              <a:t>. Инвесторы готовы инвестировать в город, туристы ― посетить его, сторонние группы влияния ― оказывать помощь, потенциальные жители ― переселиться сюда. </a:t>
            </a:r>
          </a:p>
          <a:p>
            <a:pPr eaLnBrk="1" hangingPunct="1"/>
            <a:r>
              <a:rPr lang="ru-RU" altLang="ru-RU" sz="2800" dirty="0" smtClean="0"/>
              <a:t>Принятие решения воспользоваться городом. Самая высокая степень лояльности. Это не что иное, как достижение задач маркетинга и </a:t>
            </a:r>
            <a:r>
              <a:rPr lang="ru-RU" altLang="ru-RU" sz="2800" dirty="0" err="1" smtClean="0"/>
              <a:t>брендинга</a:t>
            </a:r>
            <a:r>
              <a:rPr lang="ru-RU" altLang="ru-RU" sz="2800" dirty="0" smtClean="0"/>
              <a:t>.</a:t>
            </a:r>
            <a:endParaRPr lang="ru-RU" altLang="ru-RU" sz="2800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5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Имидж бренда города, в отличие от концепции бренда города ―  неконтролируемая часть бренда. Этой частью бренда владеет не город в лице политической элиты или гражданских активистов, а внешние целевые аудитории. Поэтому при разработке концепции бренда города необходимо сразу понимать, на какие позитивные реакции, отклики на восприятие бренда нужно нацеливаться.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5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Концепция разрабатывается для максимизации: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1412776"/>
            <a:ext cx="8513763" cy="47133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капитала бренда ― позитивные ассоциации должны доминировать над негативными; </a:t>
            </a:r>
          </a:p>
          <a:p>
            <a:pPr eaLnBrk="1" hangingPunct="1"/>
            <a:r>
              <a:rPr lang="ru-RU" altLang="ru-RU" dirty="0" smtClean="0"/>
              <a:t>различительной способности бренда ― город должен быть устойчиво и позитивно узнаваем и известен по совокупности имеющихся ассоциаций; </a:t>
            </a:r>
          </a:p>
          <a:p>
            <a:pPr eaLnBrk="1" hangingPunct="1"/>
            <a:r>
              <a:rPr lang="ru-RU" altLang="ru-RU" smtClean="0"/>
              <a:t>лояльности </a:t>
            </a:r>
            <a:r>
              <a:rPr lang="ru-RU" altLang="ru-RU" dirty="0" smtClean="0"/>
              <a:t>бренда ― желаемая реакция целевых аудиторий должна стремиться к наивысшей, шестой степени лояльности.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8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Проблема: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Нет </a:t>
            </a:r>
            <a:r>
              <a:rPr lang="ru-RU" altLang="ru-RU" dirty="0" err="1" smtClean="0"/>
              <a:t>комьюнити</a:t>
            </a:r>
            <a:r>
              <a:rPr lang="ru-RU" altLang="ru-RU" dirty="0" smtClean="0"/>
              <a:t>, а есть население. Иначе говоря масса людей не понимает своих потребностей и не может их артикулировать!</a:t>
            </a:r>
          </a:p>
          <a:p>
            <a:pPr eaLnBrk="1" hangingPunct="1"/>
            <a:r>
              <a:rPr lang="ru-RU" altLang="ru-RU" dirty="0" smtClean="0"/>
              <a:t>Ну так для чего же власть? Для самостоятельного принятия решений вместо жителей</a:t>
            </a:r>
            <a:r>
              <a:rPr lang="ru-RU" altLang="ru-RU" dirty="0" smtClean="0">
                <a:sym typeface="Wingdings" panose="05000000000000000000" pitchFamily="2" charset="2"/>
              </a:rPr>
              <a:t>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6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Важно!</a:t>
            </a:r>
            <a:endParaRPr lang="ru-RU" altLang="ru-RU" dirty="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Общегородские интересы надо тщательно искать, отбирать, взвешивать. А найдя ― убеждать жителей в их существовании и доказывать, что их соблюдение приведет к удовлетворению частных интересов, которые на первый взгляд противоречат общегородским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9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457199" y="908050"/>
            <a:ext cx="8513763" cy="521811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Ну и что теперь делать, как осуществлять маркетинг города?</a:t>
            </a:r>
          </a:p>
          <a:p>
            <a:pPr eaLnBrk="1" hangingPunct="1"/>
            <a:r>
              <a:rPr lang="ru-RU" altLang="ru-RU" dirty="0" smtClean="0"/>
              <a:t>А вот тут добавляются другие условия и параметры: понадобятся и </a:t>
            </a:r>
            <a:r>
              <a:rPr lang="ru-RU" altLang="ru-RU" dirty="0" err="1" smtClean="0"/>
              <a:t>репутационный</a:t>
            </a:r>
            <a:r>
              <a:rPr lang="ru-RU" altLang="ru-RU" dirty="0" smtClean="0"/>
              <a:t> менеджмент, и антикризисные технологии</a:t>
            </a:r>
            <a:r>
              <a:rPr lang="ru-RU" altLang="ru-RU" dirty="0" smtClean="0">
                <a:sym typeface="Wingdings" panose="05000000000000000000" pitchFamily="2" charset="2"/>
              </a:rPr>
              <a:t></a:t>
            </a:r>
          </a:p>
          <a:p>
            <a:pPr eaLnBrk="1" hangingPunct="1"/>
            <a:r>
              <a:rPr lang="ru-RU" altLang="ru-RU" dirty="0" smtClean="0">
                <a:sym typeface="Wingdings" panose="05000000000000000000" pitchFamily="2" charset="2"/>
              </a:rPr>
              <a:t>Невозможно спланировать процесс от начала и до конца и </a:t>
            </a:r>
            <a:r>
              <a:rPr lang="ru-RU" altLang="ru-RU" dirty="0" err="1" smtClean="0">
                <a:sym typeface="Wingdings" panose="05000000000000000000" pitchFamily="2" charset="2"/>
              </a:rPr>
              <a:t>нецкоризенно</a:t>
            </a:r>
            <a:r>
              <a:rPr lang="ru-RU" altLang="ru-RU" dirty="0" smtClean="0">
                <a:sym typeface="Wingdings" panose="05000000000000000000" pitchFamily="2" charset="2"/>
              </a:rPr>
              <a:t> следовать этому плану. Какая-нибудь неожиданность может пустить весь ваш план род откос,  например пандемия.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7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Поэтому план и сам набор инструментов должны быть максимально гибкими, готовыми к быстрым и внезапным корректировкам, способными подстраиваться под меняющиеся обстоятельства. </a:t>
            </a:r>
            <a:endParaRPr lang="ru-RU" altLang="ru-RU" dirty="0" smtClean="0"/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28575" y="-19050"/>
            <a:ext cx="1228725" cy="11415713"/>
            <a:chOff x="18" y="-12"/>
            <a:chExt cx="774" cy="7191"/>
          </a:xfrm>
        </p:grpSpPr>
        <p:sp>
          <p:nvSpPr>
            <p:cNvPr id="54280" name="Freeform 4"/>
            <p:cNvSpPr>
              <a:spLocks noChangeArrowheads="1"/>
            </p:cNvSpPr>
            <p:nvPr/>
          </p:nvSpPr>
          <p:spPr bwMode="auto">
            <a:xfrm>
              <a:off x="10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1" name="Freeform 5"/>
            <p:cNvSpPr>
              <a:spLocks noChangeArrowheads="1"/>
            </p:cNvSpPr>
            <p:nvPr/>
          </p:nvSpPr>
          <p:spPr bwMode="auto">
            <a:xfrm>
              <a:off x="18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2" name="Freeform 6"/>
            <p:cNvSpPr>
              <a:spLocks noChangeArrowheads="1"/>
            </p:cNvSpPr>
            <p:nvPr/>
          </p:nvSpPr>
          <p:spPr bwMode="auto">
            <a:xfrm>
              <a:off x="252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3" name="Freeform 7"/>
            <p:cNvSpPr>
              <a:spLocks noChangeArrowheads="1"/>
            </p:cNvSpPr>
            <p:nvPr/>
          </p:nvSpPr>
          <p:spPr bwMode="auto">
            <a:xfrm>
              <a:off x="18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4284" name="Freeform 8"/>
            <p:cNvSpPr>
              <a:spLocks noChangeArrowheads="1"/>
            </p:cNvSpPr>
            <p:nvPr/>
          </p:nvSpPr>
          <p:spPr bwMode="auto">
            <a:xfrm>
              <a:off x="60" y="-12"/>
              <a:ext cx="540" cy="7191"/>
            </a:xfrm>
            <a:custGeom>
              <a:avLst/>
              <a:gdLst>
                <a:gd name="T0" fmla="*/ 0 w 938672"/>
                <a:gd name="T1" fmla="*/ 0 h 10380482"/>
                <a:gd name="T2" fmla="*/ 0 w 938672"/>
                <a:gd name="T3" fmla="*/ 0 h 10380482"/>
                <a:gd name="T4" fmla="*/ 0 w 938672"/>
                <a:gd name="T5" fmla="*/ 0 h 10380482"/>
                <a:gd name="T6" fmla="*/ 0 w 938672"/>
                <a:gd name="T7" fmla="*/ 0 h 10380482"/>
                <a:gd name="T8" fmla="*/ 0 w 938672"/>
                <a:gd name="T9" fmla="*/ 0 h 10380482"/>
                <a:gd name="T10" fmla="*/ 0 w 938672"/>
                <a:gd name="T11" fmla="*/ 0 h 10380482"/>
                <a:gd name="T12" fmla="*/ 0 w 938672"/>
                <a:gd name="T13" fmla="*/ 0 h 10380482"/>
                <a:gd name="T14" fmla="*/ 0 w 938672"/>
                <a:gd name="T15" fmla="*/ 0 h 10380482"/>
                <a:gd name="T16" fmla="*/ 0 w 938672"/>
                <a:gd name="T17" fmla="*/ 0 h 10380482"/>
                <a:gd name="T18" fmla="*/ 0 w 938672"/>
                <a:gd name="T19" fmla="*/ 0 h 10380482"/>
                <a:gd name="T20" fmla="*/ 0 w 938672"/>
                <a:gd name="T21" fmla="*/ 0 h 103804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8672" h="10380482">
                  <a:moveTo>
                    <a:pt x="209" y="0"/>
                  </a:moveTo>
                  <a:cubicBezTo>
                    <a:pt x="108493" y="144379"/>
                    <a:pt x="216778" y="288758"/>
                    <a:pt x="216778" y="529390"/>
                  </a:cubicBezTo>
                  <a:cubicBezTo>
                    <a:pt x="216778" y="770022"/>
                    <a:pt x="-7812" y="1126959"/>
                    <a:pt x="209" y="1443790"/>
                  </a:cubicBezTo>
                  <a:cubicBezTo>
                    <a:pt x="8230" y="1760621"/>
                    <a:pt x="260894" y="2041358"/>
                    <a:pt x="264904" y="2430379"/>
                  </a:cubicBezTo>
                  <a:cubicBezTo>
                    <a:pt x="268915" y="2819400"/>
                    <a:pt x="-27865" y="3348790"/>
                    <a:pt x="24272" y="3777916"/>
                  </a:cubicBezTo>
                  <a:cubicBezTo>
                    <a:pt x="76409" y="4207042"/>
                    <a:pt x="561683" y="4467727"/>
                    <a:pt x="577725" y="5005137"/>
                  </a:cubicBezTo>
                  <a:cubicBezTo>
                    <a:pt x="593767" y="5542548"/>
                    <a:pt x="116514" y="6509084"/>
                    <a:pt x="120525" y="7002379"/>
                  </a:cubicBezTo>
                  <a:cubicBezTo>
                    <a:pt x="124536" y="7495674"/>
                    <a:pt x="573714" y="7579895"/>
                    <a:pt x="601788" y="7964905"/>
                  </a:cubicBezTo>
                  <a:cubicBezTo>
                    <a:pt x="629862" y="8349915"/>
                    <a:pt x="252872" y="8935453"/>
                    <a:pt x="288967" y="9312442"/>
                  </a:cubicBezTo>
                  <a:cubicBezTo>
                    <a:pt x="325062" y="9689431"/>
                    <a:pt x="710073" y="10050379"/>
                    <a:pt x="818357" y="10226842"/>
                  </a:cubicBezTo>
                  <a:cubicBezTo>
                    <a:pt x="926641" y="10403305"/>
                    <a:pt x="932656" y="10387263"/>
                    <a:pt x="938672" y="10371221"/>
                  </a:cubicBezTo>
                </a:path>
              </a:pathLst>
            </a:custGeom>
            <a:noFill/>
            <a:ln w="936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cs typeface="Arial" charset="0"/>
              </a:endParaRPr>
            </a:p>
          </p:txBody>
        </p:sp>
      </p:grp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373813"/>
            <a:ext cx="788987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6626225"/>
            <a:ext cx="7035800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192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9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charset="0"/>
            <a:cs typeface="Lucida Sans Unicode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2706</Words>
  <Application>Microsoft Office PowerPoint</Application>
  <PresentationFormat>Экран (4:3)</PresentationFormat>
  <Paragraphs>126</Paragraphs>
  <Slides>58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58</vt:i4>
      </vt:variant>
    </vt:vector>
  </HeadingPairs>
  <TitlesOfParts>
    <vt:vector size="60" baseType="lpstr">
      <vt:lpstr>Оформление по умолчанию</vt:lpstr>
      <vt:lpstr>5_Тема Office</vt:lpstr>
      <vt:lpstr>  </vt:lpstr>
      <vt:lpstr>Категориальный аппарат</vt:lpstr>
      <vt:lpstr>Презентация PowerPoint</vt:lpstr>
      <vt:lpstr>Презентация PowerPoint</vt:lpstr>
      <vt:lpstr>Презентация PowerPoint</vt:lpstr>
      <vt:lpstr>Проблема:</vt:lpstr>
      <vt:lpstr>Важно!</vt:lpstr>
      <vt:lpstr>Презентация PowerPoint</vt:lpstr>
      <vt:lpstr>Презентация PowerPoint</vt:lpstr>
      <vt:lpstr>Логика проектного подхода в построении бренда территории:</vt:lpstr>
      <vt:lpstr>Презентация PowerPoint</vt:lpstr>
      <vt:lpstr>От бренда к брендингу</vt:lpstr>
      <vt:lpstr>Бренд это:</vt:lpstr>
      <vt:lpstr>Презентация PowerPoint</vt:lpstr>
      <vt:lpstr>Современные определения:</vt:lpstr>
      <vt:lpstr>Презентация PowerPoint</vt:lpstr>
      <vt:lpstr>Визгалов:</vt:lpstr>
      <vt:lpstr>Презентация PowerPoint</vt:lpstr>
      <vt:lpstr>Презентация PowerPoint</vt:lpstr>
      <vt:lpstr>Визгалов:</vt:lpstr>
      <vt:lpstr>Презентация PowerPoint</vt:lpstr>
      <vt:lpstr> факторы, оказывающие влияние на формирование городской идентичности. </vt:lpstr>
      <vt:lpstr>параметры измерения силы идентичности города</vt:lpstr>
      <vt:lpstr>Презентация PowerPoint</vt:lpstr>
      <vt:lpstr>Схема параметров идентичности: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Логическая схема бренда города:</vt:lpstr>
      <vt:lpstr>Презентация PowerPoint</vt:lpstr>
      <vt:lpstr>Презентация PowerPoint</vt:lpstr>
      <vt:lpstr>Презентация PowerPoint</vt:lpstr>
      <vt:lpstr>Поэтому брендинг города это:</vt:lpstr>
      <vt:lpstr>Концепция бренда города:</vt:lpstr>
      <vt:lpstr>Презентация PowerPoint</vt:lpstr>
      <vt:lpstr>Презентация PowerPoint</vt:lpstr>
      <vt:lpstr>три категории ценностей бренда территории</vt:lpstr>
      <vt:lpstr>Презентация PowerPoint</vt:lpstr>
      <vt:lpstr>Презентация PowerPoint</vt:lpstr>
      <vt:lpstr>Презентация PowerPoint</vt:lpstr>
      <vt:lpstr>Принципы дизайна города:</vt:lpstr>
      <vt:lpstr>Презентация PowerPoint</vt:lpstr>
      <vt:lpstr>Презентация PowerPoint</vt:lpstr>
      <vt:lpstr>Презентация PowerPoint</vt:lpstr>
      <vt:lpstr>Презентация PowerPoint</vt:lpstr>
      <vt:lpstr>Восприятие (имидж) бренда города </vt:lpstr>
      <vt:lpstr>Презентация PowerPoint</vt:lpstr>
      <vt:lpstr>Презентация PowerPoint</vt:lpstr>
      <vt:lpstr>Визгалов</vt:lpstr>
      <vt:lpstr>Различительная способность бренда города </vt:lpstr>
      <vt:lpstr>Презентация PowerPoint</vt:lpstr>
      <vt:lpstr>Лояльность бренда города </vt:lpstr>
      <vt:lpstr>Степени лояльности:</vt:lpstr>
      <vt:lpstr>Презентация PowerPoint</vt:lpstr>
      <vt:lpstr>Презентация PowerPoint</vt:lpstr>
      <vt:lpstr>Презентация PowerPoint</vt:lpstr>
      <vt:lpstr>Концепция разрабатывается для максимизации: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Iren</dc:creator>
  <cp:lastModifiedBy>Iren</cp:lastModifiedBy>
  <cp:revision>14</cp:revision>
  <dcterms:created xsi:type="dcterms:W3CDTF">2020-09-16T06:05:15Z</dcterms:created>
  <dcterms:modified xsi:type="dcterms:W3CDTF">2020-09-16T08:20:30Z</dcterms:modified>
</cp:coreProperties>
</file>